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739" y="88900"/>
            <a:ext cx="2108200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 u="heavy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5740" y="2393950"/>
            <a:ext cx="8634730" cy="2006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hlink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0329" y="1000759"/>
            <a:ext cx="37826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09925" algn="l"/>
              </a:tabLst>
            </a:pPr>
            <a:r>
              <a:rPr sz="4400" u="heavy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</a:rPr>
              <a:t>CHAP</a:t>
            </a:r>
            <a:r>
              <a:rPr sz="4400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</a:rPr>
              <a:t>TER</a:t>
            </a:r>
            <a:r>
              <a:rPr sz="4400" u="heavy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</a:rPr>
              <a:t> </a:t>
            </a:r>
            <a:r>
              <a:rPr sz="4400" u="heavy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</a:rPr>
              <a:t>-	11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663700" y="2341879"/>
            <a:ext cx="57346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u="heavy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WORK </a:t>
            </a:r>
            <a:r>
              <a:rPr sz="4400" b="1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4400" b="1" u="heavy" spc="-7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400" b="1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ENERGY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33750" y="4114800"/>
            <a:ext cx="4614545" cy="1832553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6670">
              <a:lnSpc>
                <a:spcPct val="100000"/>
              </a:lnSpc>
              <a:spcBef>
                <a:spcPts val="770"/>
              </a:spcBef>
            </a:pPr>
            <a:r>
              <a:rPr sz="2400" b="1">
                <a:solidFill>
                  <a:srgbClr val="0000FF"/>
                </a:solidFill>
                <a:latin typeface="Times New Roman"/>
                <a:cs typeface="Times New Roman"/>
              </a:rPr>
              <a:t>:-</a:t>
            </a:r>
            <a:r>
              <a:rPr sz="2400" b="1" spc="-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mtClean="0">
                <a:solidFill>
                  <a:srgbClr val="0000FF"/>
                </a:solidFill>
                <a:latin typeface="Times New Roman"/>
                <a:cs typeface="Times New Roman"/>
              </a:rPr>
              <a:t>IX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400" b="1">
                <a:solidFill>
                  <a:srgbClr val="0000FF"/>
                </a:solidFill>
                <a:latin typeface="Times New Roman"/>
                <a:cs typeface="Times New Roman"/>
              </a:rPr>
              <a:t>:- </a:t>
            </a:r>
            <a:r>
              <a:rPr lang="en-US" sz="2400" b="1" spc="-1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Dr  A K </a:t>
            </a:r>
            <a:r>
              <a:rPr lang="en-US" sz="2400" b="1" spc="-1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Choubey</a:t>
            </a:r>
            <a:endParaRPr lang="en-US" sz="2400" b="1" spc="-1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400" b="1" spc="-10" dirty="0" smtClean="0">
                <a:solidFill>
                  <a:srgbClr val="0000FF"/>
                </a:solidFill>
                <a:latin typeface="Times New Roman"/>
                <a:cs typeface="Times New Roman"/>
              </a:rPr>
              <a:t>:-  </a:t>
            </a:r>
            <a:r>
              <a:rPr lang="en-US" sz="2400" b="1" spc="-1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Sainik</a:t>
            </a:r>
            <a:r>
              <a:rPr lang="en-US" sz="2400" b="1" spc="-1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School </a:t>
            </a:r>
            <a:r>
              <a:rPr lang="en-US" sz="2400" b="1" spc="-1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Gopalganj</a:t>
            </a:r>
            <a:endParaRPr sz="2400">
              <a:latin typeface="Times New Roman"/>
              <a:cs typeface="Times New Roman"/>
            </a:endParaRPr>
          </a:p>
          <a:p>
            <a:pPr marL="41910">
              <a:lnSpc>
                <a:spcPct val="100000"/>
              </a:lnSpc>
              <a:spcBef>
                <a:spcPts val="600"/>
              </a:spcBef>
            </a:pP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469" y="4114800"/>
            <a:ext cx="2314575" cy="13670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 marR="713740" indent="3810">
              <a:lnSpc>
                <a:spcPct val="123300"/>
              </a:lnSpc>
              <a:spcBef>
                <a:spcPts val="95"/>
              </a:spcBef>
            </a:pPr>
            <a:r>
              <a:rPr sz="2400" b="1" u="heavy" spc="-1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Times New Roman"/>
                <a:cs typeface="Times New Roman"/>
              </a:rPr>
              <a:t>CLASS </a:t>
            </a:r>
            <a:r>
              <a:rPr sz="2400" b="1" spc="-1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Times New Roman"/>
                <a:cs typeface="Times New Roman"/>
              </a:rPr>
              <a:t>MADE</a:t>
            </a:r>
            <a:r>
              <a:rPr sz="2400" b="1" u="heavy" spc="-5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10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Times New Roman"/>
                <a:cs typeface="Times New Roman"/>
              </a:rPr>
              <a:t>BY </a:t>
            </a:r>
            <a:endParaRPr sz="2400">
              <a:latin typeface="Times New Roman"/>
              <a:cs typeface="Times New Roman"/>
            </a:endParaRPr>
          </a:p>
          <a:p>
            <a:pPr marL="12700" marR="5080" indent="76200">
              <a:lnSpc>
                <a:spcPct val="100000"/>
              </a:lnSpc>
              <a:spcBef>
                <a:spcPts val="600"/>
              </a:spcBef>
            </a:pPr>
            <a:r>
              <a:rPr sz="2400" b="1" u="heavy" spc="-5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SCHOOL </a:t>
            </a:r>
            <a:r>
              <a:rPr sz="2400" b="1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88900"/>
            <a:ext cx="54336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8) </a:t>
            </a:r>
            <a:r>
              <a:rPr spc="5" dirty="0"/>
              <a:t>Commercial </a:t>
            </a:r>
            <a:r>
              <a:rPr spc="-5" dirty="0"/>
              <a:t>unit </a:t>
            </a:r>
            <a:r>
              <a:rPr dirty="0"/>
              <a:t>of </a:t>
            </a:r>
            <a:r>
              <a:rPr spc="-5" dirty="0"/>
              <a:t>power</a:t>
            </a:r>
            <a:r>
              <a:rPr u="none" spc="40" dirty="0"/>
              <a:t> </a:t>
            </a:r>
            <a:r>
              <a:rPr u="none" dirty="0"/>
              <a:t>:-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91159" y="2010072"/>
          <a:ext cx="4095750" cy="2107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0460"/>
                <a:gridCol w="412750"/>
                <a:gridCol w="2543175"/>
              </a:tblGrid>
              <a:tr h="391239">
                <a:tc>
                  <a:txBody>
                    <a:bodyPr/>
                    <a:lstStyle/>
                    <a:p>
                      <a:pPr marL="31750">
                        <a:lnSpc>
                          <a:spcPts val="2655"/>
                        </a:lnSpc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kW</a:t>
                      </a:r>
                      <a:r>
                        <a:rPr sz="2400" b="1" spc="-6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ts val="2655"/>
                        </a:lnSpc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2655"/>
                        </a:lnSpc>
                        <a:tabLst>
                          <a:tab pos="941705" algn="l"/>
                        </a:tabLst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kW	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x 1</a:t>
                      </a:r>
                      <a:r>
                        <a:rPr sz="2400" b="1" spc="-2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441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1324610" algn="l"/>
                        </a:tabLst>
                      </a:pP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1000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W	x 1</a:t>
                      </a:r>
                      <a:r>
                        <a:rPr sz="2400" b="1" spc="-3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1590" marB="0"/>
                </a:tc>
              </a:tr>
              <a:tr h="441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1324610" algn="l"/>
                        </a:tabLst>
                      </a:pP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1000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W	x </a:t>
                      </a:r>
                      <a:r>
                        <a:rPr sz="2400" b="1" spc="-1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3600</a:t>
                      </a:r>
                      <a:r>
                        <a:rPr sz="2400" b="1" spc="-7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</a:tr>
              <a:tr h="8331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31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2810"/>
                        </a:lnSpc>
                        <a:spcBef>
                          <a:spcPts val="5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kW</a:t>
                      </a:r>
                      <a:r>
                        <a:rPr sz="2400" b="1" spc="-6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127000">
                        <a:lnSpc>
                          <a:spcPts val="2810"/>
                        </a:lnSpc>
                        <a:spcBef>
                          <a:spcPts val="600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400" b="1" spc="-1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3600000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J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62865">
                        <a:lnSpc>
                          <a:spcPts val="2810"/>
                        </a:lnSpc>
                        <a:spcBef>
                          <a:spcPts val="600"/>
                        </a:spcBef>
                      </a:pP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3.6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10 </a:t>
                      </a:r>
                      <a:r>
                        <a:rPr sz="2700" b="1" spc="-7" baseline="47839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-6</a:t>
                      </a:r>
                      <a:r>
                        <a:rPr sz="2700" b="1" spc="165" baseline="47839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J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159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4939" y="4177029"/>
            <a:ext cx="853630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163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electrical energy used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homes and industries are 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expressed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kilowatt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hour.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electrical energy used during 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month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expressed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‘units’. Here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unit means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 kilowatt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hour.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2239" y="642620"/>
            <a:ext cx="8500110" cy="12750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0035">
              <a:lnSpc>
                <a:spcPct val="100000"/>
              </a:lnSpc>
              <a:spcBef>
                <a:spcPts val="7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commercial unit of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kilowatt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hour (kW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h).</a:t>
            </a:r>
            <a:endParaRPr sz="2400">
              <a:latin typeface="Arial"/>
              <a:cs typeface="Arial"/>
            </a:endParaRPr>
          </a:p>
          <a:p>
            <a:pPr marL="25400" marR="17780" indent="255270">
              <a:lnSpc>
                <a:spcPct val="100000"/>
              </a:lnSpc>
              <a:spcBef>
                <a:spcPts val="600"/>
              </a:spcBef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kilowatt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hour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energy used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one hour at the rate 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kilowatt (or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1000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J </a:t>
            </a:r>
            <a:r>
              <a:rPr sz="2400" b="1" spc="-20" dirty="0">
                <a:solidFill>
                  <a:srgbClr val="0000FF"/>
                </a:solidFill>
                <a:latin typeface="Arial"/>
                <a:cs typeface="Arial"/>
              </a:rPr>
              <a:t>s</a:t>
            </a:r>
            <a:r>
              <a:rPr sz="2700" b="1" spc="-30" baseline="26234" dirty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r>
              <a:rPr sz="2700" b="1" spc="300" baseline="2623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).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88900"/>
            <a:ext cx="185991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1) </a:t>
            </a:r>
            <a:r>
              <a:rPr dirty="0"/>
              <a:t>Work</a:t>
            </a:r>
            <a:r>
              <a:rPr u="none" spc="-60" dirty="0"/>
              <a:t> </a:t>
            </a:r>
            <a:r>
              <a:rPr u="none" dirty="0"/>
              <a:t>:-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642620"/>
            <a:ext cx="8305800" cy="5753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163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said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be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when 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force acts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 object 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and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object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displaced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direction of</a:t>
            </a:r>
            <a:r>
              <a:rPr sz="2400" b="1" spc="-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force.</a:t>
            </a:r>
            <a:endParaRPr sz="2400">
              <a:latin typeface="Arial"/>
              <a:cs typeface="Arial"/>
            </a:endParaRPr>
          </a:p>
          <a:p>
            <a:pPr marL="12700" marR="71120" indent="341630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 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product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force  applied and the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displacement.</a:t>
            </a:r>
            <a:endParaRPr sz="2400">
              <a:latin typeface="Arial"/>
              <a:cs typeface="Arial"/>
            </a:endParaRPr>
          </a:p>
          <a:p>
            <a:pPr marL="354330">
              <a:lnSpc>
                <a:spcPct val="100000"/>
              </a:lnSpc>
              <a:spcBef>
                <a:spcPts val="600"/>
              </a:spcBef>
            </a:pPr>
            <a:r>
              <a:rPr sz="2400" b="1" i="1" spc="-5" dirty="0">
                <a:solidFill>
                  <a:srgbClr val="0000FF"/>
                </a:solidFill>
                <a:latin typeface="Arial"/>
                <a:cs typeface="Arial"/>
              </a:rPr>
              <a:t>Work done 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= </a:t>
            </a:r>
            <a:r>
              <a:rPr sz="2400" b="1" i="1" spc="-5" dirty="0">
                <a:solidFill>
                  <a:srgbClr val="0000FF"/>
                </a:solidFill>
                <a:latin typeface="Arial"/>
                <a:cs typeface="Arial"/>
              </a:rPr>
              <a:t>force 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x</a:t>
            </a:r>
            <a:r>
              <a:rPr sz="2400" b="1" i="1" spc="-5" dirty="0">
                <a:solidFill>
                  <a:srgbClr val="0000FF"/>
                </a:solidFill>
                <a:latin typeface="Arial"/>
                <a:cs typeface="Arial"/>
              </a:rPr>
              <a:t> displacement</a:t>
            </a:r>
            <a:endParaRPr sz="2400">
              <a:latin typeface="Arial"/>
              <a:cs typeface="Arial"/>
            </a:endParaRPr>
          </a:p>
          <a:p>
            <a:pPr marL="2658110">
              <a:lnSpc>
                <a:spcPct val="100000"/>
              </a:lnSpc>
              <a:spcBef>
                <a:spcPts val="590"/>
              </a:spcBef>
            </a:pP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W = F X</a:t>
            </a:r>
            <a:r>
              <a:rPr sz="2400" b="1" i="1" spc="-2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 marL="267335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unit of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joule</a:t>
            </a:r>
            <a:r>
              <a:rPr sz="2400" b="1" spc="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(J).</a:t>
            </a:r>
            <a:endParaRPr sz="2400">
              <a:latin typeface="Arial"/>
              <a:cs typeface="Arial"/>
            </a:endParaRPr>
          </a:p>
          <a:p>
            <a:pPr marL="12700" marR="270510" indent="341630">
              <a:lnSpc>
                <a:spcPct val="100000"/>
              </a:lnSpc>
              <a:spcBef>
                <a:spcPts val="600"/>
              </a:spcBef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If F is 1 Newton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and displacement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1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metre then the 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1Nm or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joule</a:t>
            </a:r>
            <a:r>
              <a:rPr sz="2400" b="1" spc="-3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(J).</a:t>
            </a:r>
            <a:endParaRPr sz="2400">
              <a:latin typeface="Arial"/>
              <a:cs typeface="Arial"/>
            </a:endParaRPr>
          </a:p>
          <a:p>
            <a:pPr marL="12700" marR="49530" indent="25527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So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joule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amount of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force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  Newton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displaces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an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object by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r>
              <a:rPr sz="2400" b="1" spc="-2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metre.</a:t>
            </a:r>
            <a:endParaRPr sz="2400">
              <a:latin typeface="Arial"/>
              <a:cs typeface="Arial"/>
            </a:endParaRPr>
          </a:p>
          <a:p>
            <a:pPr marL="12700" marR="290195" indent="25527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Eg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:- If 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force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5 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acts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on an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displaced  through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2 m in 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direction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force, then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</a:t>
            </a:r>
            <a:r>
              <a:rPr sz="2400" b="1" spc="-5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</a:t>
            </a:r>
            <a:endParaRPr sz="2400">
              <a:latin typeface="Arial"/>
              <a:cs typeface="Arial"/>
            </a:endParaRPr>
          </a:p>
          <a:p>
            <a:pPr marL="1036319">
              <a:lnSpc>
                <a:spcPct val="100000"/>
              </a:lnSpc>
              <a:spcBef>
                <a:spcPts val="590"/>
              </a:spcBef>
              <a:tabLst>
                <a:tab pos="3806190" algn="l"/>
              </a:tabLst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5 N x 2 m =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10 Nm	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or 10</a:t>
            </a:r>
            <a:r>
              <a:rPr sz="2400" b="1" spc="-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J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339" y="40640"/>
            <a:ext cx="8769350" cy="659765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318135">
              <a:lnSpc>
                <a:spcPct val="100000"/>
              </a:lnSpc>
              <a:spcBef>
                <a:spcPts val="680"/>
              </a:spcBef>
              <a:tabLst>
                <a:tab pos="2258060" algn="l"/>
              </a:tabLst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work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by 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may be positive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or</a:t>
            </a:r>
            <a:r>
              <a:rPr sz="2000" b="1" spc="-9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negative.</a:t>
            </a:r>
            <a:endParaRPr sz="2000">
              <a:latin typeface="Arial"/>
              <a:cs typeface="Arial"/>
            </a:endParaRPr>
          </a:p>
          <a:p>
            <a:pPr marL="63500" marR="75565" indent="209550">
              <a:lnSpc>
                <a:spcPct val="100000"/>
              </a:lnSpc>
              <a:spcBef>
                <a:spcPts val="580"/>
              </a:spcBef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 by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is positive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if the force and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displacement are  in the same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direction.</a:t>
            </a:r>
            <a:endParaRPr sz="2000">
              <a:latin typeface="Arial"/>
              <a:cs typeface="Arial"/>
            </a:endParaRPr>
          </a:p>
          <a:p>
            <a:pPr marL="63500" marR="60325" indent="20955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 by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if negative if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and displacement are  in opposite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directions.</a:t>
            </a:r>
            <a:endParaRPr sz="2000">
              <a:latin typeface="Arial"/>
              <a:cs typeface="Arial"/>
            </a:endParaRPr>
          </a:p>
          <a:p>
            <a:pPr marL="27305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 by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zero if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there 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no</a:t>
            </a:r>
            <a:r>
              <a:rPr sz="2000" b="1" spc="-5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displacement.</a:t>
            </a:r>
            <a:endParaRPr sz="2000">
              <a:latin typeface="Arial"/>
              <a:cs typeface="Arial"/>
            </a:endParaRPr>
          </a:p>
          <a:p>
            <a:pPr marL="63500" marR="313055" indent="209550">
              <a:lnSpc>
                <a:spcPct val="100000"/>
              </a:lnSpc>
              <a:spcBef>
                <a:spcPts val="500"/>
              </a:spcBef>
              <a:tabLst>
                <a:tab pos="2212340" algn="l"/>
              </a:tabLst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work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by 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zero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if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is perpendicular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 displacement.</a:t>
            </a:r>
            <a:endParaRPr sz="2000">
              <a:latin typeface="Arial"/>
              <a:cs typeface="Arial"/>
            </a:endParaRPr>
          </a:p>
          <a:p>
            <a:pPr marL="63500" marR="55880" indent="255270">
              <a:lnSpc>
                <a:spcPct val="101299"/>
              </a:lnSpc>
              <a:spcBef>
                <a:spcPts val="865"/>
              </a:spcBef>
            </a:pP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Eg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:-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000" b="1" spc="30" dirty="0">
                <a:solidFill>
                  <a:srgbClr val="0000FF"/>
                </a:solidFill>
                <a:latin typeface="Arial"/>
                <a:cs typeface="Arial"/>
              </a:rPr>
              <a:t>we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lift an object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object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moves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upward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in the direction  of force.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Here the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 is positive.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But there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of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gravity 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acting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downward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on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object.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1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done by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of gravity  is negative.</a:t>
            </a:r>
            <a:endParaRPr sz="2000">
              <a:latin typeface="Arial"/>
              <a:cs typeface="Arial"/>
            </a:endParaRPr>
          </a:p>
          <a:p>
            <a:pPr marL="63500" marR="289560" indent="209550">
              <a:lnSpc>
                <a:spcPct val="100000"/>
              </a:lnSpc>
              <a:spcBef>
                <a:spcPts val="500"/>
              </a:spcBef>
            </a:pP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Eg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:-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porter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lifts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luggage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of 15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kg from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ground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and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puts it on  his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head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1.5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m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above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ground. Calculate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1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by him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on  the</a:t>
            </a:r>
            <a:r>
              <a:rPr sz="2000" b="1" spc="-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luggage.</a:t>
            </a:r>
            <a:endParaRPr sz="2000">
              <a:latin typeface="Arial"/>
              <a:cs typeface="Arial"/>
            </a:endParaRPr>
          </a:p>
          <a:p>
            <a:pPr marL="343535" marR="2415540">
              <a:lnSpc>
                <a:spcPct val="120800"/>
              </a:lnSpc>
              <a:spcBef>
                <a:spcPts val="5"/>
              </a:spcBef>
            </a:pP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Mass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of luggage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m = 15 kg,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displacement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1.5 m,  Acceleration due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gravity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 10</a:t>
            </a:r>
            <a:r>
              <a:rPr sz="2000" b="1" spc="-3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100" b="1" spc="-37" baseline="15873" dirty="0">
                <a:solidFill>
                  <a:srgbClr val="0000FF"/>
                </a:solidFill>
                <a:latin typeface="Calibri"/>
                <a:cs typeface="Calibri"/>
              </a:rPr>
              <a:t>-2</a:t>
            </a:r>
            <a:endParaRPr sz="2100" baseline="15873">
              <a:latin typeface="Calibri"/>
              <a:cs typeface="Calibri"/>
            </a:endParaRPr>
          </a:p>
          <a:p>
            <a:pPr marL="343535">
              <a:lnSpc>
                <a:spcPct val="100000"/>
              </a:lnSpc>
              <a:spcBef>
                <a:spcPts val="500"/>
              </a:spcBef>
              <a:tabLst>
                <a:tab pos="1798955" algn="l"/>
                <a:tab pos="3117215" algn="l"/>
                <a:tab pos="3406775" algn="l"/>
                <a:tab pos="4352925" algn="l"/>
                <a:tab pos="4642485" algn="l"/>
                <a:tab pos="6574790" algn="l"/>
              </a:tabLst>
            </a:pP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Work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done	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W = F</a:t>
            </a:r>
            <a:r>
              <a:rPr sz="2000" b="1" i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x s	=	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mg</a:t>
            </a:r>
            <a:r>
              <a:rPr sz="2000" b="1" i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x s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	15 kg x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10</a:t>
            </a: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40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100" b="1" spc="-60" baseline="11904" dirty="0">
                <a:solidFill>
                  <a:srgbClr val="0000FF"/>
                </a:solidFill>
                <a:latin typeface="Calibri"/>
                <a:cs typeface="Calibri"/>
              </a:rPr>
              <a:t>-2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x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1.5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m</a:t>
            </a:r>
            <a:endParaRPr sz="2000">
              <a:latin typeface="Arial"/>
              <a:cs typeface="Arial"/>
            </a:endParaRPr>
          </a:p>
          <a:p>
            <a:pPr marL="2096770">
              <a:lnSpc>
                <a:spcPct val="100000"/>
              </a:lnSpc>
              <a:spcBef>
                <a:spcPts val="500"/>
              </a:spcBef>
              <a:tabLst>
                <a:tab pos="3893820" algn="l"/>
                <a:tab pos="5297170" algn="l"/>
              </a:tabLst>
            </a:pP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 225 kg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000" b="1" spc="-35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100" b="1" spc="-7" baseline="31746" dirty="0">
                <a:solidFill>
                  <a:srgbClr val="0000FF"/>
                </a:solidFill>
                <a:latin typeface="Calibri"/>
                <a:cs typeface="Calibri"/>
              </a:rPr>
              <a:t>-2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 225 N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m	= 225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J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2) </a:t>
            </a:r>
            <a:r>
              <a:rPr dirty="0"/>
              <a:t>Energy</a:t>
            </a:r>
            <a:r>
              <a:rPr u="none" spc="-70" dirty="0"/>
              <a:t> </a:t>
            </a:r>
            <a:r>
              <a:rPr u="none" dirty="0"/>
              <a:t>:-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572769"/>
            <a:ext cx="8687435" cy="5914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50" marR="1222375">
              <a:lnSpc>
                <a:spcPct val="110600"/>
              </a:lnSpc>
              <a:spcBef>
                <a:spcPts val="100"/>
              </a:spcBef>
            </a:pP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of an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object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its capacity for doing work. 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unit of energy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the same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as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that of work that is  joule(J).</a:t>
            </a:r>
            <a:endParaRPr sz="2200">
              <a:latin typeface="Arial"/>
              <a:cs typeface="Arial"/>
            </a:endParaRPr>
          </a:p>
          <a:p>
            <a:pPr marL="323850" marR="1607185">
              <a:lnSpc>
                <a:spcPct val="110600"/>
              </a:lnSpc>
              <a:spcBef>
                <a:spcPts val="10"/>
              </a:spcBef>
            </a:pP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1 joule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is the energy required to do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1 joule of work. 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1000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J = 1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kilo joule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(kJ).</a:t>
            </a:r>
            <a:endParaRPr sz="2200">
              <a:latin typeface="Arial"/>
              <a:cs typeface="Arial"/>
            </a:endParaRPr>
          </a:p>
          <a:p>
            <a:pPr marL="12700" marR="31750" indent="311150">
              <a:lnSpc>
                <a:spcPct val="90000"/>
              </a:lnSpc>
              <a:spcBef>
                <a:spcPts val="545"/>
              </a:spcBef>
            </a:pP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There are different forms of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energy.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They are heat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energy,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light 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energy,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electrical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energy,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chemical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energy,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mechanical energy  (potential energy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+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kinetic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energy)</a:t>
            </a:r>
            <a:r>
              <a:rPr sz="2200" b="1" spc="-3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etc.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ts val="3704"/>
              </a:lnSpc>
              <a:spcBef>
                <a:spcPts val="409"/>
              </a:spcBef>
            </a:pP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3) </a:t>
            </a:r>
            <a:r>
              <a:rPr sz="32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Kinetic </a:t>
            </a:r>
            <a:r>
              <a:rPr sz="32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energy</a:t>
            </a:r>
            <a:r>
              <a:rPr sz="3200" b="1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:-</a:t>
            </a:r>
            <a:endParaRPr sz="3200">
              <a:latin typeface="Times New Roman"/>
              <a:cs typeface="Times New Roman"/>
            </a:endParaRPr>
          </a:p>
          <a:p>
            <a:pPr marL="12700" marR="5080" indent="350520">
              <a:lnSpc>
                <a:spcPts val="2370"/>
              </a:lnSpc>
              <a:spcBef>
                <a:spcPts val="165"/>
              </a:spcBef>
            </a:pP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kinetic energy of an object is the energy possessed by the  object due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its</a:t>
            </a:r>
            <a:r>
              <a:rPr sz="2200" b="1" spc="-2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motion.</a:t>
            </a:r>
            <a:endParaRPr sz="2200">
              <a:latin typeface="Arial"/>
              <a:cs typeface="Arial"/>
            </a:endParaRPr>
          </a:p>
          <a:p>
            <a:pPr marL="12700" marR="136525" indent="406400">
              <a:lnSpc>
                <a:spcPct val="93000"/>
              </a:lnSpc>
              <a:spcBef>
                <a:spcPts val="595"/>
              </a:spcBef>
            </a:pP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All moving objects possess kinetic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energy.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falling coconut, 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speeding car,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flying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aircraft, flowing water,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blowing wind, a 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running athlete etc. possess kinetic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 energy.</a:t>
            </a:r>
            <a:endParaRPr sz="2200">
              <a:latin typeface="Arial"/>
              <a:cs typeface="Arial"/>
            </a:endParaRPr>
          </a:p>
          <a:p>
            <a:pPr marL="12700" marR="459740" indent="311150">
              <a:lnSpc>
                <a:spcPts val="2370"/>
              </a:lnSpc>
              <a:spcBef>
                <a:spcPts val="30"/>
              </a:spcBef>
            </a:pP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kinetic energy of an object depends upon its speed. </a:t>
            </a:r>
            <a:r>
              <a:rPr sz="2200" b="1" spc="-10" dirty="0">
                <a:solidFill>
                  <a:srgbClr val="0000FF"/>
                </a:solidFill>
                <a:latin typeface="Arial"/>
                <a:cs typeface="Arial"/>
              </a:rPr>
              <a:t>An 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object moving faster has more kinetic energy than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an </a:t>
            </a:r>
            <a:r>
              <a:rPr sz="2200" b="1" spc="-5" dirty="0">
                <a:solidFill>
                  <a:srgbClr val="0000FF"/>
                </a:solidFill>
                <a:latin typeface="Arial"/>
                <a:cs typeface="Arial"/>
              </a:rPr>
              <a:t>object  moving</a:t>
            </a:r>
            <a:r>
              <a:rPr sz="2200" b="1" spc="-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00FF"/>
                </a:solidFill>
                <a:latin typeface="Arial"/>
                <a:cs typeface="Arial"/>
              </a:rPr>
              <a:t>slower.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261620"/>
            <a:ext cx="86074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0180">
              <a:lnSpc>
                <a:spcPct val="100000"/>
              </a:lnSpc>
              <a:spcBef>
                <a:spcPts val="100"/>
              </a:spcBef>
              <a:tabLst>
                <a:tab pos="3181350" algn="l"/>
              </a:tabLst>
            </a:pPr>
            <a:r>
              <a:rPr sz="2400" u="none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u="none" spc="-5" dirty="0">
                <a:solidFill>
                  <a:srgbClr val="0000FF"/>
                </a:solidFill>
                <a:latin typeface="Arial"/>
                <a:cs typeface="Arial"/>
              </a:rPr>
              <a:t>kinetic energy </a:t>
            </a:r>
            <a:r>
              <a:rPr sz="2400" u="none" spc="-10" dirty="0">
                <a:solidFill>
                  <a:srgbClr val="0000FF"/>
                </a:solidFill>
                <a:latin typeface="Arial"/>
                <a:cs typeface="Arial"/>
              </a:rPr>
              <a:t>possessed </a:t>
            </a:r>
            <a:r>
              <a:rPr sz="2400" u="none" spc="-5" dirty="0">
                <a:solidFill>
                  <a:srgbClr val="0000FF"/>
                </a:solidFill>
                <a:latin typeface="Arial"/>
                <a:cs typeface="Arial"/>
              </a:rPr>
              <a:t>by an object of mass </a:t>
            </a:r>
            <a:r>
              <a:rPr sz="2400" i="1" u="none" dirty="0">
                <a:solidFill>
                  <a:srgbClr val="0000FF"/>
                </a:solidFill>
                <a:latin typeface="Arial"/>
                <a:cs typeface="Arial"/>
              </a:rPr>
              <a:t>m </a:t>
            </a:r>
            <a:r>
              <a:rPr sz="2400" u="none" spc="-5" dirty="0">
                <a:solidFill>
                  <a:srgbClr val="0000FF"/>
                </a:solidFill>
                <a:latin typeface="Arial"/>
                <a:cs typeface="Arial"/>
              </a:rPr>
              <a:t>and  moving </a:t>
            </a:r>
            <a:r>
              <a:rPr sz="2400" u="none" spc="5" dirty="0">
                <a:solidFill>
                  <a:srgbClr val="0000FF"/>
                </a:solidFill>
                <a:latin typeface="Arial"/>
                <a:cs typeface="Arial"/>
              </a:rPr>
              <a:t>with</a:t>
            </a:r>
            <a:r>
              <a:rPr sz="2400" u="none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u="none" spc="-5" dirty="0">
                <a:solidFill>
                  <a:srgbClr val="0000FF"/>
                </a:solidFill>
                <a:latin typeface="Arial"/>
                <a:cs typeface="Arial"/>
              </a:rPr>
              <a:t>uniform	velocity </a:t>
            </a:r>
            <a:r>
              <a:rPr sz="2400" i="1" u="none" dirty="0">
                <a:solidFill>
                  <a:srgbClr val="0000FF"/>
                </a:solidFill>
                <a:latin typeface="Arial"/>
                <a:cs typeface="Arial"/>
              </a:rPr>
              <a:t>v</a:t>
            </a:r>
            <a:r>
              <a:rPr sz="2400" i="1" u="none" spc="3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u="none" dirty="0">
                <a:solidFill>
                  <a:srgbClr val="0000FF"/>
                </a:solidFill>
                <a:latin typeface="Arial"/>
                <a:cs typeface="Arial"/>
              </a:rPr>
              <a:t>is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9089" y="1710690"/>
            <a:ext cx="1352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0000FF"/>
                </a:solidFill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2552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Eg </a:t>
            </a:r>
            <a:r>
              <a:rPr dirty="0"/>
              <a:t>:- An </a:t>
            </a:r>
            <a:r>
              <a:rPr spc="-5" dirty="0"/>
              <a:t>object </a:t>
            </a:r>
            <a:r>
              <a:rPr dirty="0"/>
              <a:t>of </a:t>
            </a:r>
            <a:r>
              <a:rPr spc="-5" dirty="0"/>
              <a:t>mass 15 </a:t>
            </a:r>
            <a:r>
              <a:rPr dirty="0"/>
              <a:t>kg is </a:t>
            </a:r>
            <a:r>
              <a:rPr spc="-5" dirty="0"/>
              <a:t>moving </a:t>
            </a:r>
            <a:r>
              <a:rPr spc="5" dirty="0"/>
              <a:t>with </a:t>
            </a:r>
            <a:r>
              <a:rPr dirty="0"/>
              <a:t>a </a:t>
            </a:r>
            <a:r>
              <a:rPr spc="-5" dirty="0"/>
              <a:t>uniform  velocity of </a:t>
            </a:r>
            <a:r>
              <a:rPr dirty="0"/>
              <a:t>4 </a:t>
            </a:r>
            <a:r>
              <a:rPr spc="30" dirty="0"/>
              <a:t>ms</a:t>
            </a:r>
            <a:r>
              <a:rPr sz="2700" spc="44" baseline="32407" dirty="0">
                <a:latin typeface="Calibri"/>
                <a:cs typeface="Calibri"/>
              </a:rPr>
              <a:t>-1 </a:t>
            </a:r>
            <a:r>
              <a:rPr sz="2400" dirty="0"/>
              <a:t>. </a:t>
            </a:r>
            <a:r>
              <a:rPr sz="2400" spc="-10" dirty="0"/>
              <a:t>What </a:t>
            </a:r>
            <a:r>
              <a:rPr sz="2400" dirty="0"/>
              <a:t>is </a:t>
            </a:r>
            <a:r>
              <a:rPr sz="2400" spc="-5" dirty="0"/>
              <a:t>the kinetic energy </a:t>
            </a:r>
            <a:r>
              <a:rPr sz="2400" spc="-10" dirty="0"/>
              <a:t>possessed </a:t>
            </a:r>
            <a:r>
              <a:rPr sz="2400" spc="-5" dirty="0"/>
              <a:t>by  </a:t>
            </a:r>
            <a:r>
              <a:rPr sz="2400" dirty="0"/>
              <a:t>the </a:t>
            </a:r>
            <a:r>
              <a:rPr sz="2400" spc="-5" dirty="0"/>
              <a:t>object</a:t>
            </a:r>
            <a:r>
              <a:rPr sz="2400" spc="-10" dirty="0"/>
              <a:t> </a:t>
            </a:r>
            <a:r>
              <a:rPr sz="2400" dirty="0"/>
              <a:t>?</a:t>
            </a:r>
            <a:endParaRPr sz="2400">
              <a:latin typeface="Calibri"/>
              <a:cs typeface="Calibri"/>
            </a:endParaRPr>
          </a:p>
          <a:p>
            <a:pPr marL="292735" marR="3681729">
              <a:lnSpc>
                <a:spcPct val="120800"/>
              </a:lnSpc>
              <a:tabLst>
                <a:tab pos="3524250" algn="l"/>
              </a:tabLst>
            </a:pPr>
            <a:r>
              <a:rPr spc="-5" dirty="0"/>
              <a:t>Mass of the object </a:t>
            </a:r>
            <a:r>
              <a:rPr dirty="0"/>
              <a:t>m = </a:t>
            </a:r>
            <a:r>
              <a:rPr spc="-5" dirty="0"/>
              <a:t>15 kg.  Velocity of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object	</a:t>
            </a:r>
            <a:r>
              <a:rPr dirty="0"/>
              <a:t>v = 4 </a:t>
            </a:r>
            <a:r>
              <a:rPr spc="-5" dirty="0"/>
              <a:t>ms</a:t>
            </a:r>
            <a:r>
              <a:rPr spc="-590" dirty="0"/>
              <a:t> </a:t>
            </a:r>
            <a:r>
              <a:rPr sz="2700" spc="-7" baseline="37037" dirty="0">
                <a:latin typeface="Calibri"/>
                <a:cs typeface="Calibri"/>
              </a:rPr>
              <a:t>-1</a:t>
            </a:r>
            <a:endParaRPr sz="2700" baseline="37037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0810" y="1253490"/>
            <a:ext cx="1887855" cy="647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0">
              <a:lnSpc>
                <a:spcPts val="2450"/>
              </a:lnSpc>
              <a:spcBef>
                <a:spcPts val="100"/>
              </a:spcBef>
              <a:tabLst>
                <a:tab pos="1732914" algn="l"/>
              </a:tabLst>
            </a:pP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</a:t>
            </a:r>
            <a:r>
              <a:rPr sz="2400" b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700" b="1" i="1" baseline="-18518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sz="2700" baseline="-18518">
              <a:latin typeface="Calibri"/>
              <a:cs typeface="Calibri"/>
            </a:endParaRPr>
          </a:p>
          <a:p>
            <a:pPr marL="38100">
              <a:lnSpc>
                <a:spcPts val="2450"/>
              </a:lnSpc>
              <a:tabLst>
                <a:tab pos="410845" algn="l"/>
                <a:tab pos="1186815" algn="l"/>
              </a:tabLst>
            </a:pP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E	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=	</a:t>
            </a:r>
            <a:r>
              <a:rPr sz="2400" b="1" i="1" spc="-5" dirty="0">
                <a:solidFill>
                  <a:srgbClr val="0000FF"/>
                </a:solidFill>
                <a:latin typeface="Arial"/>
                <a:cs typeface="Arial"/>
              </a:rPr>
              <a:t>mv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94560" y="1710690"/>
            <a:ext cx="180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56796" y="4300220"/>
            <a:ext cx="621665" cy="541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670"/>
              </a:lnSpc>
              <a:spcBef>
                <a:spcPts val="100"/>
              </a:spcBef>
            </a:pPr>
            <a:r>
              <a:rPr sz="1800" b="1" i="1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390"/>
              </a:lnSpc>
            </a:pPr>
            <a:r>
              <a:rPr sz="2400" b="1" i="1" spc="-5" dirty="0">
                <a:solidFill>
                  <a:srgbClr val="0000FF"/>
                </a:solidFill>
                <a:latin typeface="Arial"/>
                <a:cs typeface="Arial"/>
              </a:rPr>
              <a:t>mv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70989" y="4301490"/>
            <a:ext cx="9372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09575" algn="l"/>
              </a:tabLst>
            </a:pPr>
            <a:r>
              <a:rPr sz="3600" b="1" i="1" baseline="-26620" dirty="0">
                <a:solidFill>
                  <a:srgbClr val="0000FF"/>
                </a:solidFill>
                <a:latin typeface="Arial"/>
                <a:cs typeface="Arial"/>
              </a:rPr>
              <a:t>E	=</a:t>
            </a:r>
            <a:r>
              <a:rPr sz="2400" b="1" i="1" u="heavy" spc="4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61489" y="4606290"/>
            <a:ext cx="721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3085" algn="l"/>
              </a:tabLst>
            </a:pPr>
            <a:r>
              <a:rPr sz="1800" b="1" i="1" dirty="0">
                <a:solidFill>
                  <a:srgbClr val="0000FF"/>
                </a:solidFill>
                <a:latin typeface="Calibri"/>
                <a:cs typeface="Calibri"/>
              </a:rPr>
              <a:t>k	</a:t>
            </a:r>
            <a:r>
              <a:rPr sz="2400" b="1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2769" y="5444490"/>
            <a:ext cx="5775325" cy="1164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8639">
              <a:lnSpc>
                <a:spcPts val="2745"/>
              </a:lnSpc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  <a:p>
            <a:pPr marL="1463040">
              <a:lnSpc>
                <a:spcPts val="2745"/>
              </a:lnSpc>
            </a:pP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=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120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J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kinetic energy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120</a:t>
            </a:r>
            <a:r>
              <a:rPr sz="2400" b="1" spc="-7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J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97710" y="5334000"/>
            <a:ext cx="4200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49885" algn="l"/>
                <a:tab pos="725805" algn="l"/>
              </a:tabLst>
            </a:pP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=	</a:t>
            </a:r>
            <a:r>
              <a:rPr sz="3600" b="1" i="1" u="heavy" baseline="3587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sz="3600" b="1" u="heavy" baseline="3587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</a:t>
            </a:r>
            <a:r>
              <a:rPr sz="3600" b="1" baseline="35879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x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15 kg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x 4 </a:t>
            </a:r>
            <a:r>
              <a:rPr sz="2400" b="1" spc="-75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700" b="1" spc="-112" baseline="47839" dirty="0">
                <a:solidFill>
                  <a:srgbClr val="0000FF"/>
                </a:solidFill>
                <a:latin typeface="Calibri"/>
                <a:cs typeface="Calibri"/>
              </a:rPr>
              <a:t>-1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x 4</a:t>
            </a:r>
            <a:r>
              <a:rPr sz="2400" b="1" spc="-24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700" b="1" spc="-75" baseline="47839" dirty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sz="2700" baseline="47839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88900"/>
            <a:ext cx="36823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4) </a:t>
            </a:r>
            <a:r>
              <a:rPr spc="-5" dirty="0"/>
              <a:t>Potential </a:t>
            </a:r>
            <a:r>
              <a:rPr dirty="0"/>
              <a:t>energy</a:t>
            </a:r>
            <a:r>
              <a:rPr u="none" spc="10" dirty="0"/>
              <a:t> </a:t>
            </a:r>
            <a:r>
              <a:rPr u="none" spc="-5" dirty="0"/>
              <a:t>:-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642620"/>
            <a:ext cx="8666480" cy="5007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527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potential energy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 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energy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possessed 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by the object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due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its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position or</a:t>
            </a:r>
            <a:r>
              <a:rPr sz="2400" b="1" spc="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shape.</a:t>
            </a:r>
            <a:endParaRPr sz="2400">
              <a:latin typeface="Arial"/>
              <a:cs typeface="Arial"/>
            </a:endParaRPr>
          </a:p>
          <a:p>
            <a:pPr marL="12700" marR="15875" indent="25527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Eg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:- If 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rubber band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stretched and then released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it 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regains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its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original position.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rubber band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stretched, energy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transferred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it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and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stored as potential 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energy.</a:t>
            </a:r>
            <a:endParaRPr sz="2400">
              <a:latin typeface="Arial"/>
              <a:cs typeface="Arial"/>
            </a:endParaRPr>
          </a:p>
          <a:p>
            <a:pPr marL="12700" marR="194945" indent="255270">
              <a:lnSpc>
                <a:spcPct val="100000"/>
              </a:lnSpc>
              <a:spcBef>
                <a:spcPts val="600"/>
              </a:spcBef>
            </a:pP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If </a:t>
            </a:r>
            <a:r>
              <a:rPr sz="2400" b="1" spc="15" dirty="0">
                <a:solidFill>
                  <a:srgbClr val="0000FF"/>
                </a:solidFill>
                <a:latin typeface="Arial"/>
                <a:cs typeface="Arial"/>
              </a:rPr>
              <a:t>we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wind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key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toy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car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and place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on the ground 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it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moves. When </a:t>
            </a:r>
            <a:r>
              <a:rPr sz="2400" b="1" spc="15" dirty="0">
                <a:solidFill>
                  <a:srgbClr val="0000FF"/>
                </a:solidFill>
                <a:latin typeface="Arial"/>
                <a:cs typeface="Arial"/>
              </a:rPr>
              <a:t>we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wind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key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car,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transferred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spring inside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and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stored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as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potential 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energy.</a:t>
            </a:r>
            <a:endParaRPr sz="2400">
              <a:latin typeface="Arial"/>
              <a:cs typeface="Arial"/>
            </a:endParaRPr>
          </a:p>
          <a:p>
            <a:pPr marL="267335">
              <a:lnSpc>
                <a:spcPct val="100000"/>
              </a:lnSpc>
              <a:spcBef>
                <a:spcPts val="590"/>
              </a:spcBef>
            </a:pP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If </a:t>
            </a:r>
            <a:r>
              <a:rPr sz="2400" b="1" spc="15" dirty="0">
                <a:solidFill>
                  <a:srgbClr val="0000FF"/>
                </a:solidFill>
                <a:latin typeface="Arial"/>
                <a:cs typeface="Arial"/>
              </a:rPr>
              <a:t>we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lift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 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height and release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it, it falls</a:t>
            </a:r>
            <a:r>
              <a:rPr sz="2400" b="1" spc="-5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down.</a:t>
            </a:r>
            <a:endParaRPr sz="2400">
              <a:latin typeface="Arial"/>
              <a:cs typeface="Arial"/>
            </a:endParaRPr>
          </a:p>
          <a:p>
            <a:pPr marL="12700" marR="758825">
              <a:lnSpc>
                <a:spcPct val="100000"/>
              </a:lnSpc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lifted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transferred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it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and  stored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as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potential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939" y="0"/>
            <a:ext cx="77654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5) </a:t>
            </a:r>
            <a:r>
              <a:rPr spc="-5" dirty="0"/>
              <a:t>Potential </a:t>
            </a:r>
            <a:r>
              <a:rPr dirty="0"/>
              <a:t>energy of an object at a height</a:t>
            </a:r>
            <a:r>
              <a:rPr u="none" spc="110" dirty="0"/>
              <a:t> </a:t>
            </a:r>
            <a:r>
              <a:rPr u="none" dirty="0"/>
              <a:t>:-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2239" y="510540"/>
            <a:ext cx="8787765" cy="597916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5400" marR="83185" indent="381000">
              <a:lnSpc>
                <a:spcPts val="2590"/>
              </a:lnSpc>
              <a:spcBef>
                <a:spcPts val="425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an 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raised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to a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height,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its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increases  because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on it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against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gravity. The energy  present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such an object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called gravitational potential 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energy.</a:t>
            </a:r>
            <a:endParaRPr sz="2400">
              <a:latin typeface="Arial"/>
              <a:cs typeface="Arial"/>
            </a:endParaRPr>
          </a:p>
          <a:p>
            <a:pPr marL="25400" marR="96520" indent="280670">
              <a:lnSpc>
                <a:spcPts val="2160"/>
              </a:lnSpc>
              <a:spcBef>
                <a:spcPts val="495"/>
              </a:spcBef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If an object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mass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m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is raised </a:t>
            </a: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height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h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from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ground,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force required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raise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object is equal </a:t>
            </a: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weight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object</a:t>
            </a:r>
            <a:r>
              <a:rPr sz="2000" b="1" spc="9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mg</a:t>
            </a:r>
            <a:endParaRPr sz="2000">
              <a:latin typeface="Arial"/>
              <a:cs typeface="Arial"/>
            </a:endParaRPr>
          </a:p>
          <a:p>
            <a:pPr marL="867410" marR="4343400" indent="-631190">
              <a:lnSpc>
                <a:spcPts val="2660"/>
              </a:lnSpc>
              <a:spcBef>
                <a:spcPts val="100"/>
              </a:spcBef>
              <a:tabLst>
                <a:tab pos="1259840" algn="l"/>
                <a:tab pos="1640839" algn="l"/>
              </a:tabLst>
            </a:pP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Work done =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Force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x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displacement  or	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W	=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mg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x</a:t>
            </a:r>
            <a:r>
              <a:rPr sz="2000" b="1" i="1" spc="-2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h</a:t>
            </a:r>
            <a:endParaRPr sz="2000">
              <a:latin typeface="Arial"/>
              <a:cs typeface="Arial"/>
            </a:endParaRPr>
          </a:p>
          <a:p>
            <a:pPr marL="1638300">
              <a:lnSpc>
                <a:spcPct val="100000"/>
              </a:lnSpc>
              <a:spcBef>
                <a:spcPts val="130"/>
              </a:spcBef>
            </a:pP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=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 mgh</a:t>
            </a:r>
            <a:endParaRPr sz="2000">
              <a:latin typeface="Arial"/>
              <a:cs typeface="Arial"/>
            </a:endParaRPr>
          </a:p>
          <a:p>
            <a:pPr marL="236220">
              <a:lnSpc>
                <a:spcPct val="100000"/>
              </a:lnSpc>
              <a:spcBef>
                <a:spcPts val="259"/>
              </a:spcBef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Potential energy gained by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</a:t>
            </a:r>
            <a:r>
              <a:rPr sz="2000" b="1" spc="-8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object</a:t>
            </a:r>
            <a:endParaRPr sz="2000">
              <a:latin typeface="Arial"/>
              <a:cs typeface="Arial"/>
            </a:endParaRPr>
          </a:p>
          <a:p>
            <a:pPr marL="1146810">
              <a:lnSpc>
                <a:spcPct val="100000"/>
              </a:lnSpc>
              <a:spcBef>
                <a:spcPts val="330"/>
              </a:spcBef>
              <a:tabLst>
                <a:tab pos="1595755" algn="l"/>
              </a:tabLst>
            </a:pPr>
            <a:r>
              <a:rPr sz="3000" b="1" i="1" spc="60" baseline="1388" dirty="0">
                <a:solidFill>
                  <a:srgbClr val="0000FF"/>
                </a:solidFill>
                <a:latin typeface="Arial"/>
                <a:cs typeface="Arial"/>
              </a:rPr>
              <a:t>E</a:t>
            </a:r>
            <a:r>
              <a:rPr sz="1600" b="1" i="1" spc="40" dirty="0">
                <a:solidFill>
                  <a:srgbClr val="0000FF"/>
                </a:solidFill>
                <a:latin typeface="Calibri"/>
                <a:cs typeface="Calibri"/>
              </a:rPr>
              <a:t>p	</a:t>
            </a:r>
            <a:r>
              <a:rPr sz="3000" b="1" i="1" baseline="1388" dirty="0">
                <a:solidFill>
                  <a:srgbClr val="0000FF"/>
                </a:solidFill>
                <a:latin typeface="Arial"/>
                <a:cs typeface="Arial"/>
              </a:rPr>
              <a:t>=</a:t>
            </a:r>
            <a:r>
              <a:rPr sz="3000" b="1" i="1" spc="-7" baseline="1388" dirty="0">
                <a:solidFill>
                  <a:srgbClr val="0000FF"/>
                </a:solidFill>
                <a:latin typeface="Arial"/>
                <a:cs typeface="Arial"/>
              </a:rPr>
              <a:t> mgh</a:t>
            </a:r>
            <a:endParaRPr sz="3000" baseline="1388">
              <a:latin typeface="Arial"/>
              <a:cs typeface="Arial"/>
            </a:endParaRPr>
          </a:p>
          <a:p>
            <a:pPr marL="25400" marR="17780">
              <a:lnSpc>
                <a:spcPts val="2160"/>
              </a:lnSpc>
              <a:spcBef>
                <a:spcPts val="450"/>
              </a:spcBef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Eg :- Find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possessed by an object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of mass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10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kg 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it 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at  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height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of 6m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above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ground.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Given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g =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9.8 </a:t>
            </a:r>
            <a:r>
              <a:rPr sz="2000" b="1" spc="-20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100" b="1" spc="-30" baseline="53571" dirty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r>
              <a:rPr sz="2100" b="1" spc="382" baseline="5357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514984" marR="879475">
              <a:lnSpc>
                <a:spcPts val="2660"/>
              </a:lnSpc>
              <a:spcBef>
                <a:spcPts val="100"/>
              </a:spcBef>
              <a:tabLst>
                <a:tab pos="2877185" algn="l"/>
                <a:tab pos="3911600" algn="l"/>
                <a:tab pos="4251325" algn="l"/>
                <a:tab pos="7018655" algn="l"/>
              </a:tabLst>
            </a:pP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Mass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of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 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object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m =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10 kg,	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displacement</a:t>
            </a:r>
            <a:r>
              <a:rPr sz="2000" b="1" spc="2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(height)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h = 6</a:t>
            </a:r>
            <a:r>
              <a:rPr sz="2000" b="1" spc="-1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m 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Acceleration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due</a:t>
            </a:r>
            <a:r>
              <a:rPr sz="2000" b="1" spc="2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to</a:t>
            </a:r>
            <a:r>
              <a:rPr sz="2000" b="1" spc="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gravity	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g =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9.8</a:t>
            </a:r>
            <a:r>
              <a:rPr sz="2000" b="1" spc="-15" dirty="0">
                <a:solidFill>
                  <a:srgbClr val="0000FF"/>
                </a:solidFill>
                <a:latin typeface="Arial"/>
                <a:cs typeface="Arial"/>
              </a:rPr>
              <a:t> ms</a:t>
            </a:r>
            <a:r>
              <a:rPr sz="2100" b="1" spc="-22" baseline="49603" dirty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sz="2100" baseline="49603">
              <a:latin typeface="Calibri"/>
              <a:cs typeface="Calibri"/>
            </a:endParaRPr>
          </a:p>
          <a:p>
            <a:pPr marL="514984">
              <a:lnSpc>
                <a:spcPct val="100000"/>
              </a:lnSpc>
              <a:spcBef>
                <a:spcPts val="130"/>
              </a:spcBef>
              <a:tabLst>
                <a:tab pos="2630805" algn="l"/>
                <a:tab pos="3010535" algn="l"/>
              </a:tabLst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Potential</a:t>
            </a:r>
            <a:r>
              <a:rPr sz="2000" b="1" spc="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energy	</a:t>
            </a:r>
            <a:r>
              <a:rPr sz="2000" b="1" i="1" spc="-105" dirty="0">
                <a:solidFill>
                  <a:srgbClr val="0000FF"/>
                </a:solidFill>
                <a:latin typeface="Arial"/>
                <a:cs typeface="Arial"/>
              </a:rPr>
              <a:t>E</a:t>
            </a:r>
            <a:r>
              <a:rPr sz="2400" b="1" i="1" spc="-157" baseline="-17361" dirty="0">
                <a:solidFill>
                  <a:srgbClr val="0000FF"/>
                </a:solidFill>
                <a:latin typeface="Calibri"/>
                <a:cs typeface="Calibri"/>
              </a:rPr>
              <a:t>p	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=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mgh</a:t>
            </a:r>
            <a:endParaRPr sz="2000">
              <a:latin typeface="Arial"/>
              <a:cs typeface="Arial"/>
            </a:endParaRPr>
          </a:p>
          <a:p>
            <a:pPr marL="3040380">
              <a:lnSpc>
                <a:spcPct val="100000"/>
              </a:lnSpc>
              <a:spcBef>
                <a:spcPts val="259"/>
              </a:spcBef>
            </a:pP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=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19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kg x </a:t>
            </a:r>
            <a:r>
              <a:rPr sz="2000" b="1" i="1" spc="-5" dirty="0">
                <a:solidFill>
                  <a:srgbClr val="0000FF"/>
                </a:solidFill>
                <a:latin typeface="Arial"/>
                <a:cs typeface="Arial"/>
              </a:rPr>
              <a:t>9.8 </a:t>
            </a:r>
            <a:r>
              <a:rPr sz="2000" b="1" i="1" spc="10" dirty="0">
                <a:solidFill>
                  <a:srgbClr val="0000FF"/>
                </a:solidFill>
                <a:latin typeface="Arial"/>
                <a:cs typeface="Arial"/>
              </a:rPr>
              <a:t>ms</a:t>
            </a:r>
            <a:r>
              <a:rPr sz="2100" b="1" spc="15" baseline="47619" dirty="0">
                <a:solidFill>
                  <a:srgbClr val="0000FF"/>
                </a:solidFill>
                <a:latin typeface="Calibri"/>
                <a:cs typeface="Calibri"/>
              </a:rPr>
              <a:t>-1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x 6</a:t>
            </a:r>
            <a:r>
              <a:rPr sz="2000" b="1" i="1" spc="-22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0000FF"/>
                </a:solidFill>
                <a:latin typeface="Arial"/>
                <a:cs typeface="Arial"/>
              </a:rPr>
              <a:t>m</a:t>
            </a:r>
            <a:endParaRPr sz="2000">
              <a:latin typeface="Arial"/>
              <a:cs typeface="Arial"/>
            </a:endParaRPr>
          </a:p>
          <a:p>
            <a:pPr marL="3040380">
              <a:lnSpc>
                <a:spcPct val="100000"/>
              </a:lnSpc>
              <a:spcBef>
                <a:spcPts val="259"/>
              </a:spcBef>
              <a:tabLst>
                <a:tab pos="3329304" algn="l"/>
              </a:tabLst>
            </a:pP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	588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J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48259"/>
            <a:ext cx="53562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6) </a:t>
            </a:r>
            <a:r>
              <a:rPr dirty="0"/>
              <a:t>Transformation of energy</a:t>
            </a:r>
            <a:r>
              <a:rPr u="none" spc="60" dirty="0"/>
              <a:t> </a:t>
            </a:r>
            <a:r>
              <a:rPr u="none" dirty="0"/>
              <a:t>:-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566420"/>
            <a:ext cx="8879205" cy="6108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35965" indent="42672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conversion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from one form into another  form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called transformation of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energy.</a:t>
            </a:r>
            <a:endParaRPr sz="2400">
              <a:latin typeface="Arial"/>
              <a:cs typeface="Arial"/>
            </a:endParaRPr>
          </a:p>
          <a:p>
            <a:pPr marL="12700" marR="23495" indent="426720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When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converted from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one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form into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another,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 total energy always remains the</a:t>
            </a:r>
            <a:r>
              <a:rPr sz="2400" b="1" spc="-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same.</a:t>
            </a:r>
            <a:endParaRPr sz="2400">
              <a:latin typeface="Arial"/>
              <a:cs typeface="Arial"/>
            </a:endParaRPr>
          </a:p>
          <a:p>
            <a:pPr marL="317500">
              <a:lnSpc>
                <a:spcPct val="100000"/>
              </a:lnSpc>
              <a:spcBef>
                <a:spcPts val="600"/>
              </a:spcBef>
            </a:pPr>
            <a:r>
              <a:rPr sz="24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Law </a:t>
            </a:r>
            <a:r>
              <a:rPr sz="2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4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conservation </a:t>
            </a:r>
            <a:r>
              <a:rPr sz="2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400" b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energy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:-</a:t>
            </a:r>
            <a:endParaRPr sz="2400">
              <a:latin typeface="Times New Roman"/>
              <a:cs typeface="Times New Roman"/>
            </a:endParaRPr>
          </a:p>
          <a:p>
            <a:pPr marL="12700" marR="180340" indent="457200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law of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conservation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energy states that energy can  only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be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converted from one form into another,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it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can neither  be created nor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destroyed. 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total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before and after  the transformation remains the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same.</a:t>
            </a:r>
            <a:endParaRPr sz="2400">
              <a:latin typeface="Arial"/>
              <a:cs typeface="Arial"/>
            </a:endParaRPr>
          </a:p>
          <a:p>
            <a:pPr marL="12700" marR="5080" indent="170180">
              <a:lnSpc>
                <a:spcPct val="100699"/>
              </a:lnSpc>
              <a:spcBef>
                <a:spcPts val="880"/>
              </a:spcBef>
            </a:pP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Eg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:- Let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an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object be </a:t>
            </a:r>
            <a:r>
              <a:rPr sz="2000" b="1" spc="5" dirty="0">
                <a:solidFill>
                  <a:srgbClr val="0000FF"/>
                </a:solidFill>
                <a:latin typeface="Arial"/>
                <a:cs typeface="Arial"/>
              </a:rPr>
              <a:t>allowed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to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fall freely from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height.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At the start the 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potential energy is more.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As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it falls </a:t>
            </a:r>
            <a:r>
              <a:rPr sz="2000" b="1" spc="15" dirty="0">
                <a:solidFill>
                  <a:srgbClr val="0000FF"/>
                </a:solidFill>
                <a:latin typeface="Arial"/>
                <a:cs typeface="Arial"/>
              </a:rPr>
              <a:t>down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potential energy changes  into kinetic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energy. 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potential 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decreases and 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kinetic  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increases. When the object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about to reach 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ground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kinetic 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is 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largest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and 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potential energy 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least.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But the  sum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of the potential 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and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kinetic energy is the same at all points.</a:t>
            </a:r>
            <a:endParaRPr sz="2000">
              <a:latin typeface="Arial"/>
              <a:cs typeface="Arial"/>
            </a:endParaRPr>
          </a:p>
          <a:p>
            <a:pPr marL="12700" marR="83820">
              <a:lnSpc>
                <a:spcPct val="100000"/>
              </a:lnSpc>
            </a:pP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So potential 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+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kinetic 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= constant.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The sum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of the potential 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energy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and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kinetic energy is </a:t>
            </a:r>
            <a:r>
              <a:rPr sz="2000" b="1" dirty="0">
                <a:solidFill>
                  <a:srgbClr val="0000FF"/>
                </a:solidFill>
                <a:latin typeface="Arial"/>
                <a:cs typeface="Arial"/>
              </a:rPr>
              <a:t>the total </a:t>
            </a:r>
            <a:r>
              <a:rPr sz="2000" b="1" spc="-5" dirty="0">
                <a:solidFill>
                  <a:srgbClr val="0000FF"/>
                </a:solidFill>
                <a:latin typeface="Arial"/>
                <a:cs typeface="Arial"/>
              </a:rPr>
              <a:t>mechanical</a:t>
            </a:r>
            <a:r>
              <a:rPr sz="2000" b="1" spc="-9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Arial"/>
                <a:cs typeface="Arial"/>
              </a:rPr>
              <a:t>energy.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88900"/>
            <a:ext cx="56610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7) </a:t>
            </a:r>
            <a:r>
              <a:rPr dirty="0"/>
              <a:t>Rate of </a:t>
            </a:r>
            <a:r>
              <a:rPr spc="-5" dirty="0"/>
              <a:t>doing work (Power)</a:t>
            </a:r>
            <a:r>
              <a:rPr u="none" spc="60" dirty="0"/>
              <a:t> </a:t>
            </a:r>
            <a:r>
              <a:rPr u="none" dirty="0"/>
              <a:t>:-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918970" y="4660562"/>
          <a:ext cx="3519170" cy="1223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6855"/>
                <a:gridCol w="347980"/>
                <a:gridCol w="1663064"/>
              </a:tblGrid>
              <a:tr h="390604">
                <a:tc>
                  <a:txBody>
                    <a:bodyPr/>
                    <a:lstStyle/>
                    <a:p>
                      <a:pPr marL="31750">
                        <a:lnSpc>
                          <a:spcPts val="2655"/>
                        </a:lnSpc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400" b="1" spc="-5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kilowatt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2655"/>
                        </a:lnSpc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ts val="2655"/>
                        </a:lnSpc>
                      </a:pP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1000</a:t>
                      </a:r>
                      <a:r>
                        <a:rPr sz="2400" b="1" spc="-8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watts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43196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400" b="1" spc="-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kW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1000</a:t>
                      </a:r>
                      <a:r>
                        <a:rPr sz="2400" b="1" spc="-20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W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0955" marB="0"/>
                </a:tc>
              </a:tr>
              <a:tr h="400595">
                <a:tc>
                  <a:txBody>
                    <a:bodyPr/>
                    <a:lstStyle/>
                    <a:p>
                      <a:pPr marL="31750">
                        <a:lnSpc>
                          <a:spcPts val="2810"/>
                        </a:lnSpc>
                        <a:spcBef>
                          <a:spcPts val="245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400" b="1" spc="-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kW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2810"/>
                        </a:lnSpc>
                        <a:spcBef>
                          <a:spcPts val="245"/>
                        </a:spcBef>
                      </a:pP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2810"/>
                        </a:lnSpc>
                        <a:spcBef>
                          <a:spcPts val="245"/>
                        </a:spcBef>
                      </a:pPr>
                      <a:r>
                        <a:rPr sz="24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1000 </a:t>
                      </a:r>
                      <a:r>
                        <a:rPr sz="24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J</a:t>
                      </a:r>
                      <a:r>
                        <a:rPr sz="2400" b="1" spc="-5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3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2700" b="1" spc="-52" baseline="2932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-1</a:t>
                      </a:r>
                      <a:endParaRPr sz="2700" baseline="2932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93039" y="642620"/>
            <a:ext cx="8242934" cy="392557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05435">
              <a:lnSpc>
                <a:spcPct val="100000"/>
              </a:lnSpc>
              <a:spcBef>
                <a:spcPts val="700"/>
              </a:spcBef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Power is 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rate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of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doing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work.</a:t>
            </a:r>
            <a:endParaRPr sz="2400">
              <a:latin typeface="Arial"/>
              <a:cs typeface="Arial"/>
            </a:endParaRPr>
          </a:p>
          <a:p>
            <a:pPr marL="1842770" marR="2801620" indent="-1536700">
              <a:lnSpc>
                <a:spcPct val="120800"/>
              </a:lnSpc>
              <a:tabLst>
                <a:tab pos="4905375" algn="l"/>
              </a:tabLst>
            </a:pP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If 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W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the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done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in time 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t,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then 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work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 done	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W</a:t>
            </a:r>
            <a:endParaRPr sz="2400">
              <a:latin typeface="Arial"/>
              <a:cs typeface="Arial"/>
            </a:endParaRPr>
          </a:p>
          <a:p>
            <a:pPr marL="392430">
              <a:lnSpc>
                <a:spcPct val="100000"/>
              </a:lnSpc>
              <a:spcBef>
                <a:spcPts val="600"/>
              </a:spcBef>
              <a:tabLst>
                <a:tab pos="1478915" algn="l"/>
                <a:tab pos="1825625" algn="l"/>
                <a:tab pos="3712845" algn="l"/>
                <a:tab pos="4194175" algn="l"/>
                <a:tab pos="4566920" algn="l"/>
                <a:tab pos="4913630" algn="l"/>
              </a:tabLst>
            </a:pP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Power	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=	----------------	or	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P	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=	---</a:t>
            </a:r>
            <a:endParaRPr sz="2400">
              <a:latin typeface="Arial"/>
              <a:cs typeface="Arial"/>
            </a:endParaRPr>
          </a:p>
          <a:p>
            <a:pPr marL="1927860">
              <a:lnSpc>
                <a:spcPct val="100000"/>
              </a:lnSpc>
              <a:spcBef>
                <a:spcPts val="590"/>
              </a:spcBef>
              <a:tabLst>
                <a:tab pos="4972685" algn="l"/>
              </a:tabLst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time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taken	</a:t>
            </a:r>
            <a:r>
              <a:rPr sz="2400" b="1" i="1" dirty="0">
                <a:solidFill>
                  <a:srgbClr val="0000FF"/>
                </a:solidFill>
                <a:latin typeface="Arial"/>
                <a:cs typeface="Arial"/>
              </a:rPr>
              <a:t>t</a:t>
            </a:r>
            <a:endParaRPr sz="2400">
              <a:latin typeface="Arial"/>
              <a:cs typeface="Arial"/>
            </a:endParaRPr>
          </a:p>
          <a:p>
            <a:pPr marL="305435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unit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power is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watt</a:t>
            </a:r>
            <a:r>
              <a:rPr sz="2400" b="1" spc="2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(W).</a:t>
            </a:r>
            <a:endParaRPr sz="2400">
              <a:latin typeface="Arial"/>
              <a:cs typeface="Arial"/>
            </a:endParaRPr>
          </a:p>
          <a:p>
            <a:pPr marL="50800" marR="43180" indent="255270">
              <a:lnSpc>
                <a:spcPct val="100000"/>
              </a:lnSpc>
              <a:spcBef>
                <a:spcPts val="600"/>
              </a:spcBef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watt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power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of an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agent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which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does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work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at the  rate of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joule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per</a:t>
            </a:r>
            <a:r>
              <a:rPr sz="2400" b="1" spc="2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second.</a:t>
            </a:r>
            <a:endParaRPr sz="2400">
              <a:latin typeface="Arial"/>
              <a:cs typeface="Arial"/>
            </a:endParaRPr>
          </a:p>
          <a:p>
            <a:pPr marL="392430">
              <a:lnSpc>
                <a:spcPct val="100000"/>
              </a:lnSpc>
              <a:spcBef>
                <a:spcPts val="600"/>
              </a:spcBef>
              <a:tabLst>
                <a:tab pos="1429385" algn="l"/>
                <a:tab pos="4231005" algn="l"/>
                <a:tab pos="4705985" algn="l"/>
                <a:tab pos="5415915" algn="l"/>
                <a:tab pos="5764530" algn="l"/>
              </a:tabLst>
            </a:pP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watt	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= 1 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joule</a:t>
            </a:r>
            <a:r>
              <a:rPr sz="2400" b="1" spc="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/</a:t>
            </a:r>
            <a:r>
              <a:rPr sz="2400" b="1" spc="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FF"/>
                </a:solidFill>
                <a:latin typeface="Arial"/>
                <a:cs typeface="Arial"/>
              </a:rPr>
              <a:t>second	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or	1</a:t>
            </a:r>
            <a:r>
              <a:rPr sz="2400" b="1" spc="-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FF"/>
                </a:solidFill>
                <a:latin typeface="Arial"/>
                <a:cs typeface="Arial"/>
              </a:rPr>
              <a:t>W	=	1 J</a:t>
            </a:r>
            <a:r>
              <a:rPr sz="2400" b="1" spc="-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400" b="1" spc="60" dirty="0">
                <a:solidFill>
                  <a:srgbClr val="0000FF"/>
                </a:solidFill>
                <a:latin typeface="Arial"/>
                <a:cs typeface="Arial"/>
              </a:rPr>
              <a:t>s</a:t>
            </a:r>
            <a:r>
              <a:rPr sz="2700" b="1" spc="89" baseline="44753" dirty="0">
                <a:solidFill>
                  <a:srgbClr val="0000FF"/>
                </a:solidFill>
                <a:latin typeface="Calibri"/>
                <a:cs typeface="Calibri"/>
              </a:rPr>
              <a:t>-1</a:t>
            </a:r>
            <a:endParaRPr sz="2700" baseline="44753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967</Words>
  <Application>Microsoft Office PowerPoint</Application>
  <PresentationFormat>On-screen Show 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- 11</vt:lpstr>
      <vt:lpstr>1) Work :-</vt:lpstr>
      <vt:lpstr>Slide 3</vt:lpstr>
      <vt:lpstr>2) Energy :-</vt:lpstr>
      <vt:lpstr>The kinetic energy possessed by an object of mass m and  moving with uniform velocity v is</vt:lpstr>
      <vt:lpstr>4) Potential energy :-</vt:lpstr>
      <vt:lpstr>5) Potential energy of an object at a height :-</vt:lpstr>
      <vt:lpstr>6) Transformation of energy :-</vt:lpstr>
      <vt:lpstr>7) Rate of doing work (Power) :-</vt:lpstr>
      <vt:lpstr>8) Commercial unit of power :-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- 11</dc:title>
  <cp:lastModifiedBy>dell</cp:lastModifiedBy>
  <cp:revision>1</cp:revision>
  <dcterms:created xsi:type="dcterms:W3CDTF">2020-10-08T03:30:20Z</dcterms:created>
  <dcterms:modified xsi:type="dcterms:W3CDTF">2020-10-08T03:32:54Z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2015-01-24T00:00:00Z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2020-10-08T00:00:00Z</vt:filetime>
  </property>
</Properties>
</file>